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5" r:id="rId8"/>
    <p:sldId id="262" r:id="rId9"/>
    <p:sldId id="263" r:id="rId10"/>
    <p:sldId id="264" r:id="rId11"/>
  </p:sldIdLst>
  <p:sldSz cx="18288000" cy="10287000"/>
  <p:notesSz cx="6858000" cy="9144000"/>
  <p:embeddedFontLst>
    <p:embeddedFont>
      <p:font typeface="Helvetica World" panose="020B0604020202020204" charset="-128"/>
      <p:regular r:id="rId12"/>
    </p:embeddedFont>
    <p:embeddedFont>
      <p:font typeface="Helvetica World Bold" panose="020B0604020202020204" charset="-128"/>
      <p:regular r:id="rId13"/>
    </p:embeddedFont>
    <p:embeddedFont>
      <p:font typeface="DM Sans" pitchFamily="2" charset="0"/>
      <p:regular r:id="rId14"/>
    </p:embeddedFont>
    <p:embeddedFont>
      <p:font typeface="DM Sans Bold" charset="0"/>
      <p:regular r:id="rId15"/>
    </p:embeddedFont>
    <p:embeddedFont>
      <p:font typeface="Kollektif Bold" panose="020B0604020202020204" charset="0"/>
      <p:regular r:id="rId16"/>
    </p:embeddedFont>
    <p:embeddedFont>
      <p:font typeface="Open Sans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20.png"/><Relationship Id="rId18" Type="http://schemas.openxmlformats.org/officeDocument/2006/relationships/image" Target="../media/image41.svg"/><Relationship Id="rId26" Type="http://schemas.openxmlformats.org/officeDocument/2006/relationships/image" Target="../media/image45.svg"/><Relationship Id="rId3" Type="http://schemas.openxmlformats.org/officeDocument/2006/relationships/image" Target="../media/image30.png"/><Relationship Id="rId21" Type="http://schemas.openxmlformats.org/officeDocument/2006/relationships/image" Target="../media/image42.png"/><Relationship Id="rId7" Type="http://schemas.openxmlformats.org/officeDocument/2006/relationships/image" Target="../media/image34.png"/><Relationship Id="rId12" Type="http://schemas.openxmlformats.org/officeDocument/2006/relationships/image" Target="../media/image37.svg"/><Relationship Id="rId17" Type="http://schemas.openxmlformats.org/officeDocument/2006/relationships/image" Target="../media/image40.png"/><Relationship Id="rId25" Type="http://schemas.openxmlformats.org/officeDocument/2006/relationships/image" Target="../media/image44.png"/><Relationship Id="rId2" Type="http://schemas.openxmlformats.org/officeDocument/2006/relationships/image" Target="../media/image15.png"/><Relationship Id="rId16" Type="http://schemas.openxmlformats.org/officeDocument/2006/relationships/image" Target="../media/image39.svg"/><Relationship Id="rId20" Type="http://schemas.openxmlformats.org/officeDocument/2006/relationships/image" Target="../media/image23.sv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6.png"/><Relationship Id="rId24" Type="http://schemas.openxmlformats.org/officeDocument/2006/relationships/image" Target="../media/image25.svg"/><Relationship Id="rId5" Type="http://schemas.openxmlformats.org/officeDocument/2006/relationships/image" Target="../media/image32.png"/><Relationship Id="rId15" Type="http://schemas.openxmlformats.org/officeDocument/2006/relationships/image" Target="../media/image38.png"/><Relationship Id="rId23" Type="http://schemas.openxmlformats.org/officeDocument/2006/relationships/image" Target="../media/image24.png"/><Relationship Id="rId28" Type="http://schemas.openxmlformats.org/officeDocument/2006/relationships/image" Target="../media/image27.svg"/><Relationship Id="rId10" Type="http://schemas.openxmlformats.org/officeDocument/2006/relationships/image" Target="../media/image19.svg"/><Relationship Id="rId19" Type="http://schemas.openxmlformats.org/officeDocument/2006/relationships/image" Target="../media/image22.png"/><Relationship Id="rId4" Type="http://schemas.openxmlformats.org/officeDocument/2006/relationships/image" Target="../media/image31.svg"/><Relationship Id="rId9" Type="http://schemas.openxmlformats.org/officeDocument/2006/relationships/image" Target="../media/image18.png"/><Relationship Id="rId14" Type="http://schemas.openxmlformats.org/officeDocument/2006/relationships/image" Target="../media/image21.svg"/><Relationship Id="rId22" Type="http://schemas.openxmlformats.org/officeDocument/2006/relationships/image" Target="../media/image43.svg"/><Relationship Id="rId27"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4" name="TextBox 4"/>
          <p:cNvSpPr txBox="1"/>
          <p:nvPr/>
        </p:nvSpPr>
        <p:spPr>
          <a:xfrm>
            <a:off x="2817378" y="1868086"/>
            <a:ext cx="11315247" cy="5130799"/>
          </a:xfrm>
          <a:prstGeom prst="rect">
            <a:avLst/>
          </a:prstGeom>
        </p:spPr>
        <p:txBody>
          <a:bodyPr lIns="0" tIns="0" rIns="0" bIns="0" rtlCol="0" anchor="t">
            <a:spAutoFit/>
          </a:bodyPr>
          <a:lstStyle/>
          <a:p>
            <a:pPr algn="ctr">
              <a:lnSpc>
                <a:spcPts val="9999"/>
              </a:lnSpc>
            </a:pPr>
            <a:r>
              <a:rPr lang="en-US" sz="9999" dirty="0">
                <a:solidFill>
                  <a:srgbClr val="227C9D"/>
                </a:solidFill>
                <a:latin typeface="Kollektif Bold"/>
              </a:rPr>
              <a:t>AUTOMATIC CAR PARKING TOLLGATE SYSTEM</a:t>
            </a:r>
          </a:p>
        </p:txBody>
      </p:sp>
      <p:sp>
        <p:nvSpPr>
          <p:cNvPr id="5" name="Freeform 5"/>
          <p:cNvSpPr/>
          <p:nvPr/>
        </p:nvSpPr>
        <p:spPr>
          <a:xfrm rot="-10800000">
            <a:off x="9525" y="63583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83809" y="63869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0" y="7470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a:off x="0"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5400000">
            <a:off x="1083809"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10800000">
            <a:off x="1083809" y="962372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rot="-10800000">
            <a:off x="3321750"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3321750" y="74993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rot="5400000">
            <a:off x="4405559"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2237941"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3321750"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rot="5400000">
            <a:off x="0" y="96383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rot="-5400000">
            <a:off x="15470622"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rot="-5400000">
            <a:off x="16554431" y="0"/>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flipH="1" flipV="1">
            <a:off x="17638239" y="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rot="-5400000">
            <a:off x="14386813"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rot="-5400000">
            <a:off x="15470622"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16554431" y="2167618"/>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rot="5400000">
            <a:off x="17638239"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Freeform 24"/>
          <p:cNvSpPr/>
          <p:nvPr/>
        </p:nvSpPr>
        <p:spPr>
          <a:xfrm rot="5400000" flipH="1" flipV="1">
            <a:off x="17638239" y="216761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flipH="1" flipV="1">
            <a:off x="15470622" y="4433486"/>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Freeform 26"/>
          <p:cNvSpPr/>
          <p:nvPr/>
        </p:nvSpPr>
        <p:spPr>
          <a:xfrm rot="5400000" flipH="1" flipV="1">
            <a:off x="16554431" y="4433486"/>
            <a:ext cx="1083809" cy="1083809"/>
          </a:xfrm>
          <a:custGeom>
            <a:avLst/>
            <a:gdLst/>
            <a:ahLst/>
            <a:cxnLst/>
            <a:rect l="l" t="t" r="r" b="b"/>
            <a:pathLst>
              <a:path w="1083809" h="1083809">
                <a:moveTo>
                  <a:pt x="1083808" y="1083809"/>
                </a:moveTo>
                <a:lnTo>
                  <a:pt x="0" y="1083809"/>
                </a:lnTo>
                <a:lnTo>
                  <a:pt x="0" y="0"/>
                </a:lnTo>
                <a:lnTo>
                  <a:pt x="1083808" y="0"/>
                </a:lnTo>
                <a:lnTo>
                  <a:pt x="1083808"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8" name="TextBox 38"/>
          <p:cNvSpPr txBox="1"/>
          <p:nvPr/>
        </p:nvSpPr>
        <p:spPr>
          <a:xfrm>
            <a:off x="9296400" y="7419688"/>
            <a:ext cx="11065063" cy="2206117"/>
          </a:xfrm>
          <a:prstGeom prst="rect">
            <a:avLst/>
          </a:prstGeom>
        </p:spPr>
        <p:txBody>
          <a:bodyPr wrap="square" lIns="0" tIns="0" rIns="0" bIns="0" rtlCol="0" anchor="t">
            <a:spAutoFit/>
          </a:bodyPr>
          <a:lstStyle/>
          <a:p>
            <a:pPr algn="ctr">
              <a:lnSpc>
                <a:spcPts val="5969"/>
              </a:lnSpc>
            </a:pPr>
            <a:r>
              <a:rPr lang="en-US" sz="3000" dirty="0">
                <a:solidFill>
                  <a:srgbClr val="227C9D"/>
                </a:solidFill>
                <a:latin typeface="Times New Roman" panose="02020603050405020304" pitchFamily="18" charset="0"/>
                <a:cs typeface="Times New Roman" panose="02020603050405020304" pitchFamily="18" charset="0"/>
              </a:rPr>
              <a:t>P.VINEESHA - 22881A12A5</a:t>
            </a:r>
          </a:p>
          <a:p>
            <a:pPr algn="ctr">
              <a:lnSpc>
                <a:spcPts val="5969"/>
              </a:lnSpc>
              <a:spcBef>
                <a:spcPct val="0"/>
              </a:spcBef>
            </a:pPr>
            <a:r>
              <a:rPr lang="en-US" sz="3000" dirty="0">
                <a:solidFill>
                  <a:srgbClr val="227C9D"/>
                </a:solidFill>
                <a:latin typeface="Times New Roman" panose="02020603050405020304" pitchFamily="18" charset="0"/>
                <a:cs typeface="Times New Roman" panose="02020603050405020304" pitchFamily="18" charset="0"/>
              </a:rPr>
              <a:t>R.HARIKA  -   22881A12A7</a:t>
            </a:r>
          </a:p>
          <a:p>
            <a:pPr algn="ctr">
              <a:lnSpc>
                <a:spcPts val="5969"/>
              </a:lnSpc>
              <a:spcBef>
                <a:spcPct val="0"/>
              </a:spcBef>
            </a:pPr>
            <a:r>
              <a:rPr lang="en-US" sz="3000" dirty="0">
                <a:solidFill>
                  <a:srgbClr val="227C9D"/>
                </a:solidFill>
                <a:latin typeface="Times New Roman" panose="02020603050405020304" pitchFamily="18" charset="0"/>
                <a:cs typeface="Times New Roman" panose="02020603050405020304" pitchFamily="18" charset="0"/>
              </a:rPr>
              <a:t>R. SAHITHI – 22881A12B0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TextBox 16"/>
          <p:cNvSpPr txBox="1"/>
          <p:nvPr/>
        </p:nvSpPr>
        <p:spPr>
          <a:xfrm>
            <a:off x="3802063" y="3945070"/>
            <a:ext cx="10910396" cy="1756315"/>
          </a:xfrm>
          <a:prstGeom prst="rect">
            <a:avLst/>
          </a:prstGeom>
        </p:spPr>
        <p:txBody>
          <a:bodyPr lIns="0" tIns="0" rIns="0" bIns="0" rtlCol="0" anchor="t">
            <a:spAutoFit/>
          </a:bodyPr>
          <a:lstStyle/>
          <a:p>
            <a:pPr algn="ctr">
              <a:lnSpc>
                <a:spcPts val="12699"/>
              </a:lnSpc>
            </a:pPr>
            <a:r>
              <a:rPr lang="en-US" sz="14597" dirty="0">
                <a:solidFill>
                  <a:srgbClr val="000000"/>
                </a:solidFill>
                <a:latin typeface="DM Sans Bold"/>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844613" y="677296"/>
            <a:ext cx="12866041" cy="1330324"/>
          </a:xfrm>
          <a:prstGeom prst="rect">
            <a:avLst/>
          </a:prstGeom>
        </p:spPr>
        <p:txBody>
          <a:bodyPr lIns="0" tIns="0" rIns="0" bIns="0" rtlCol="0" anchor="t">
            <a:spAutoFit/>
          </a:bodyPr>
          <a:lstStyle/>
          <a:p>
            <a:pPr algn="ctr">
              <a:lnSpc>
                <a:spcPts val="9999"/>
              </a:lnSpc>
            </a:pPr>
            <a:r>
              <a:rPr lang="en-US" sz="9999" dirty="0">
                <a:solidFill>
                  <a:srgbClr val="227C9D"/>
                </a:solidFill>
                <a:latin typeface="Kollektif Bold"/>
              </a:rPr>
              <a:t>INTRODUCTION</a:t>
            </a:r>
          </a:p>
        </p:txBody>
      </p:sp>
      <p:sp>
        <p:nvSpPr>
          <p:cNvPr id="14" name="Freeform 14"/>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sp>
        <p:nvSpPr>
          <p:cNvPr id="18" name="Freeform 18"/>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Freeform 29"/>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Freeform 30"/>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TextBox 31"/>
          <p:cNvSpPr txBox="1"/>
          <p:nvPr/>
        </p:nvSpPr>
        <p:spPr>
          <a:xfrm>
            <a:off x="2819400" y="3695700"/>
            <a:ext cx="13012693" cy="3233899"/>
          </a:xfrm>
          <a:prstGeom prst="rect">
            <a:avLst/>
          </a:prstGeom>
        </p:spPr>
        <p:txBody>
          <a:bodyPr lIns="0" tIns="0" rIns="0" bIns="0" rtlCol="0" anchor="t">
            <a:spAutoFit/>
          </a:bodyPr>
          <a:lstStyle/>
          <a:p>
            <a:pPr algn="l">
              <a:lnSpc>
                <a:spcPts val="3564"/>
              </a:lnSpc>
              <a:spcBef>
                <a:spcPct val="0"/>
              </a:spcBef>
            </a:pPr>
            <a:r>
              <a:rPr lang="en-US" sz="3211" dirty="0">
                <a:solidFill>
                  <a:srgbClr val="227C9D"/>
                </a:solidFill>
                <a:latin typeface="DM Sans Bold"/>
              </a:rPr>
              <a:t> This project aims to design and implement a fully automated toll gate system that leverages the capabilities of Arduino microcontrollers to manage and streamline vehicle entry and exit in parking facilities. The system incorporates several key components: an Arduino board, readers, sensors, and actuators.  Sensors detect vehicle presence, and actuators control the barrier gate mechanism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2667000" y="1018077"/>
            <a:ext cx="10620170" cy="2597149"/>
          </a:xfrm>
          <a:prstGeom prst="rect">
            <a:avLst/>
          </a:prstGeom>
        </p:spPr>
        <p:txBody>
          <a:bodyPr lIns="0" tIns="0" rIns="0" bIns="0" rtlCol="0" anchor="t">
            <a:spAutoFit/>
          </a:bodyPr>
          <a:lstStyle/>
          <a:p>
            <a:pPr algn="ctr">
              <a:lnSpc>
                <a:spcPts val="9999"/>
              </a:lnSpc>
            </a:pPr>
            <a:r>
              <a:rPr lang="en-US" sz="9999" dirty="0">
                <a:solidFill>
                  <a:srgbClr val="227C9D"/>
                </a:solidFill>
                <a:latin typeface="Kollektif Bold"/>
              </a:rPr>
              <a:t>PROJECT DESCRIPTION</a:t>
            </a:r>
          </a:p>
        </p:txBody>
      </p:sp>
      <p:sp>
        <p:nvSpPr>
          <p:cNvPr id="3" name="Freeform 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914400" y="4437725"/>
            <a:ext cx="17204191" cy="2430550"/>
          </a:xfrm>
          <a:prstGeom prst="rect">
            <a:avLst/>
          </a:prstGeom>
        </p:spPr>
        <p:txBody>
          <a:bodyPr lIns="0" tIns="0" rIns="0" bIns="0" rtlCol="0" anchor="t">
            <a:spAutoFit/>
          </a:bodyPr>
          <a:lstStyle/>
          <a:p>
            <a:pPr algn="l">
              <a:lnSpc>
                <a:spcPts val="3863"/>
              </a:lnSpc>
              <a:spcBef>
                <a:spcPct val="0"/>
              </a:spcBef>
            </a:pPr>
            <a:r>
              <a:rPr lang="en-US" sz="3480" dirty="0">
                <a:solidFill>
                  <a:srgbClr val="227C9D"/>
                </a:solidFill>
                <a:latin typeface="Helvetica World"/>
              </a:rPr>
              <a:t>This project focuses on developing an automatic toll gate system that utilizes an Arduino microcontroller, ultrasonic sensors, and servo motors to streamline vehicle entry and exit in parking areas. The primary objective is to design a system that can detect the presence of a car and automatically control the toll gate, enhancing both efficiency and user convenience.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6F6"/>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1353855" y="3802528"/>
            <a:ext cx="2681943" cy="2681943"/>
            <a:chOff x="0" y="0"/>
            <a:chExt cx="705556" cy="705556"/>
          </a:xfrm>
        </p:grpSpPr>
        <p:sp>
          <p:nvSpPr>
            <p:cNvPr id="3" name="Freeform 3"/>
            <p:cNvSpPr/>
            <p:nvPr/>
          </p:nvSpPr>
          <p:spPr>
            <a:xfrm>
              <a:off x="0" y="0"/>
              <a:ext cx="705556" cy="705556"/>
            </a:xfrm>
            <a:custGeom>
              <a:avLst/>
              <a:gdLst/>
              <a:ahLst/>
              <a:cxnLst/>
              <a:rect l="l" t="t" r="r" b="b"/>
              <a:pathLst>
                <a:path w="705556" h="705556">
                  <a:moveTo>
                    <a:pt x="0" y="0"/>
                  </a:moveTo>
                  <a:lnTo>
                    <a:pt x="705556" y="0"/>
                  </a:lnTo>
                  <a:lnTo>
                    <a:pt x="705556" y="705556"/>
                  </a:lnTo>
                  <a:lnTo>
                    <a:pt x="0" y="705556"/>
                  </a:lnTo>
                  <a:close/>
                </a:path>
              </a:pathLst>
            </a:custGeom>
            <a:solidFill>
              <a:srgbClr val="FAF6F6"/>
            </a:solidFill>
          </p:spPr>
        </p:sp>
        <p:sp>
          <p:nvSpPr>
            <p:cNvPr id="4" name="TextBox 4"/>
            <p:cNvSpPr txBox="1"/>
            <p:nvPr/>
          </p:nvSpPr>
          <p:spPr>
            <a:xfrm>
              <a:off x="0" y="-28575"/>
              <a:ext cx="705556" cy="734131"/>
            </a:xfrm>
            <a:prstGeom prst="rect">
              <a:avLst/>
            </a:prstGeom>
          </p:spPr>
          <p:txBody>
            <a:bodyPr lIns="50800" tIns="50800" rIns="50800" bIns="50800" rtlCol="0" anchor="ctr"/>
            <a:lstStyle/>
            <a:p>
              <a:pPr algn="ctr">
                <a:lnSpc>
                  <a:spcPts val="1960"/>
                </a:lnSpc>
                <a:spcBef>
                  <a:spcPct val="0"/>
                </a:spcBef>
              </a:pPr>
              <a:endParaRPr/>
            </a:p>
          </p:txBody>
        </p:sp>
      </p:grpSp>
      <p:sp>
        <p:nvSpPr>
          <p:cNvPr id="5" name="Freeform 5"/>
          <p:cNvSpPr/>
          <p:nvPr/>
        </p:nvSpPr>
        <p:spPr>
          <a:xfrm>
            <a:off x="8251158" y="1138806"/>
            <a:ext cx="4413832" cy="3234564"/>
          </a:xfrm>
          <a:custGeom>
            <a:avLst/>
            <a:gdLst/>
            <a:ahLst/>
            <a:cxnLst/>
            <a:rect l="l" t="t" r="r" b="b"/>
            <a:pathLst>
              <a:path w="4413832" h="3234564">
                <a:moveTo>
                  <a:pt x="0" y="0"/>
                </a:moveTo>
                <a:lnTo>
                  <a:pt x="4413832" y="0"/>
                </a:lnTo>
                <a:lnTo>
                  <a:pt x="4413832" y="3234564"/>
                </a:lnTo>
                <a:lnTo>
                  <a:pt x="0" y="3234564"/>
                </a:lnTo>
                <a:lnTo>
                  <a:pt x="0" y="0"/>
                </a:lnTo>
                <a:close/>
              </a:path>
            </a:pathLst>
          </a:custGeom>
          <a:blipFill>
            <a:blip r:embed="rId2"/>
            <a:stretch>
              <a:fillRect/>
            </a:stretch>
          </a:blipFill>
        </p:spPr>
      </p:sp>
      <p:sp>
        <p:nvSpPr>
          <p:cNvPr id="6" name="Freeform 6"/>
          <p:cNvSpPr/>
          <p:nvPr/>
        </p:nvSpPr>
        <p:spPr>
          <a:xfrm>
            <a:off x="12888624" y="939485"/>
            <a:ext cx="4068827" cy="3433885"/>
          </a:xfrm>
          <a:custGeom>
            <a:avLst/>
            <a:gdLst/>
            <a:ahLst/>
            <a:cxnLst/>
            <a:rect l="l" t="t" r="r" b="b"/>
            <a:pathLst>
              <a:path w="4068827" h="3433885">
                <a:moveTo>
                  <a:pt x="0" y="0"/>
                </a:moveTo>
                <a:lnTo>
                  <a:pt x="4068828" y="0"/>
                </a:lnTo>
                <a:lnTo>
                  <a:pt x="4068828" y="3433885"/>
                </a:lnTo>
                <a:lnTo>
                  <a:pt x="0" y="3433885"/>
                </a:lnTo>
                <a:lnTo>
                  <a:pt x="0" y="0"/>
                </a:lnTo>
                <a:close/>
              </a:path>
            </a:pathLst>
          </a:custGeom>
          <a:blipFill>
            <a:blip r:embed="rId3"/>
            <a:stretch>
              <a:fillRect l="-6293" r="-25456"/>
            </a:stretch>
          </a:blipFill>
        </p:spPr>
      </p:sp>
      <p:sp>
        <p:nvSpPr>
          <p:cNvPr id="7" name="Freeform 7"/>
          <p:cNvSpPr/>
          <p:nvPr/>
        </p:nvSpPr>
        <p:spPr>
          <a:xfrm>
            <a:off x="8280994" y="4964241"/>
            <a:ext cx="4413832" cy="4413832"/>
          </a:xfrm>
          <a:custGeom>
            <a:avLst/>
            <a:gdLst/>
            <a:ahLst/>
            <a:cxnLst/>
            <a:rect l="l" t="t" r="r" b="b"/>
            <a:pathLst>
              <a:path w="4413832" h="4413832">
                <a:moveTo>
                  <a:pt x="0" y="0"/>
                </a:moveTo>
                <a:lnTo>
                  <a:pt x="4413832" y="0"/>
                </a:lnTo>
                <a:lnTo>
                  <a:pt x="4413832" y="4413833"/>
                </a:lnTo>
                <a:lnTo>
                  <a:pt x="0" y="4413833"/>
                </a:lnTo>
                <a:lnTo>
                  <a:pt x="0" y="0"/>
                </a:lnTo>
                <a:close/>
              </a:path>
            </a:pathLst>
          </a:custGeom>
          <a:blipFill>
            <a:blip r:embed="rId4"/>
            <a:stretch>
              <a:fillRect/>
            </a:stretch>
          </a:blipFill>
        </p:spPr>
      </p:sp>
      <p:sp>
        <p:nvSpPr>
          <p:cNvPr id="8" name="Freeform 8"/>
          <p:cNvSpPr/>
          <p:nvPr/>
        </p:nvSpPr>
        <p:spPr>
          <a:xfrm>
            <a:off x="13085351" y="5438641"/>
            <a:ext cx="4658131" cy="3351607"/>
          </a:xfrm>
          <a:custGeom>
            <a:avLst/>
            <a:gdLst/>
            <a:ahLst/>
            <a:cxnLst/>
            <a:rect l="l" t="t" r="r" b="b"/>
            <a:pathLst>
              <a:path w="4658131" h="3351607">
                <a:moveTo>
                  <a:pt x="0" y="0"/>
                </a:moveTo>
                <a:lnTo>
                  <a:pt x="4658131" y="0"/>
                </a:lnTo>
                <a:lnTo>
                  <a:pt x="4658131" y="3351606"/>
                </a:lnTo>
                <a:lnTo>
                  <a:pt x="0" y="3351606"/>
                </a:lnTo>
                <a:lnTo>
                  <a:pt x="0" y="0"/>
                </a:lnTo>
                <a:close/>
              </a:path>
            </a:pathLst>
          </a:custGeom>
          <a:blipFill>
            <a:blip r:embed="rId5"/>
            <a:stretch>
              <a:fillRect l="-1751" r="-1751"/>
            </a:stretch>
          </a:blipFill>
        </p:spPr>
      </p:sp>
      <p:sp>
        <p:nvSpPr>
          <p:cNvPr id="9" name="TextBox 9"/>
          <p:cNvSpPr txBox="1"/>
          <p:nvPr/>
        </p:nvSpPr>
        <p:spPr>
          <a:xfrm>
            <a:off x="405399" y="3171552"/>
            <a:ext cx="7291586" cy="4991378"/>
          </a:xfrm>
          <a:prstGeom prst="rect">
            <a:avLst/>
          </a:prstGeom>
        </p:spPr>
        <p:txBody>
          <a:bodyPr lIns="0" tIns="0" rIns="0" bIns="0" rtlCol="0" anchor="t">
            <a:spAutoFit/>
          </a:bodyPr>
          <a:lstStyle/>
          <a:p>
            <a:pPr marL="0" lvl="0" indent="0" algn="ctr">
              <a:lnSpc>
                <a:spcPts val="4510"/>
              </a:lnSpc>
              <a:spcBef>
                <a:spcPct val="0"/>
              </a:spcBef>
            </a:pPr>
            <a:r>
              <a:rPr lang="en-US" sz="4510">
                <a:solidFill>
                  <a:srgbClr val="E88684"/>
                </a:solidFill>
                <a:latin typeface="Helvetica World Bold"/>
              </a:rPr>
              <a:t>COMPONENTS UTILIZED</a:t>
            </a:r>
            <a:r>
              <a:rPr lang="en-US" sz="4510">
                <a:solidFill>
                  <a:srgbClr val="000000"/>
                </a:solidFill>
                <a:latin typeface="Helvetica World Bold"/>
              </a:rPr>
              <a:t>:</a:t>
            </a:r>
          </a:p>
          <a:p>
            <a:pPr marL="0" lvl="0" indent="0" algn="just">
              <a:lnSpc>
                <a:spcPts val="4510"/>
              </a:lnSpc>
              <a:spcBef>
                <a:spcPct val="0"/>
              </a:spcBef>
            </a:pPr>
            <a:endParaRPr lang="en-US" sz="4510">
              <a:solidFill>
                <a:srgbClr val="000000"/>
              </a:solidFill>
              <a:latin typeface="Helvetica World Bold"/>
            </a:endParaRPr>
          </a:p>
          <a:p>
            <a:pPr marL="973914" lvl="1" indent="-486957" algn="just">
              <a:lnSpc>
                <a:spcPts val="4510"/>
              </a:lnSpc>
              <a:spcBef>
                <a:spcPct val="0"/>
              </a:spcBef>
              <a:buAutoNum type="arabicPeriod"/>
            </a:pPr>
            <a:r>
              <a:rPr lang="en-US" sz="4510">
                <a:solidFill>
                  <a:srgbClr val="000000"/>
                </a:solidFill>
                <a:latin typeface="Helvetica World Bold"/>
              </a:rPr>
              <a:t>ARDUINO</a:t>
            </a:r>
          </a:p>
          <a:p>
            <a:pPr marL="973914" lvl="1" indent="-486957" algn="just">
              <a:lnSpc>
                <a:spcPts val="4510"/>
              </a:lnSpc>
              <a:spcBef>
                <a:spcPct val="0"/>
              </a:spcBef>
              <a:buAutoNum type="arabicPeriod"/>
            </a:pPr>
            <a:r>
              <a:rPr lang="en-US" sz="4510">
                <a:solidFill>
                  <a:srgbClr val="000000"/>
                </a:solidFill>
                <a:latin typeface="Helvetica World Bold"/>
              </a:rPr>
              <a:t>ULTRASONIC SENSOR</a:t>
            </a:r>
          </a:p>
          <a:p>
            <a:pPr marL="973914" lvl="1" indent="-486957" algn="just">
              <a:lnSpc>
                <a:spcPts val="4510"/>
              </a:lnSpc>
              <a:spcBef>
                <a:spcPct val="0"/>
              </a:spcBef>
              <a:buAutoNum type="arabicPeriod"/>
            </a:pPr>
            <a:r>
              <a:rPr lang="en-US" sz="4510">
                <a:solidFill>
                  <a:srgbClr val="000000"/>
                </a:solidFill>
                <a:latin typeface="Helvetica World Bold"/>
              </a:rPr>
              <a:t>SERVO MOTOR</a:t>
            </a:r>
          </a:p>
          <a:p>
            <a:pPr marL="973914" lvl="1" indent="-486957" algn="just">
              <a:lnSpc>
                <a:spcPts val="4510"/>
              </a:lnSpc>
              <a:spcBef>
                <a:spcPct val="0"/>
              </a:spcBef>
              <a:buAutoNum type="arabicPeriod"/>
            </a:pPr>
            <a:r>
              <a:rPr lang="en-US" sz="4510">
                <a:solidFill>
                  <a:srgbClr val="000000"/>
                </a:solidFill>
                <a:latin typeface="Helvetica World Bold"/>
              </a:rPr>
              <a:t>BREADBOARD &amp; </a:t>
            </a:r>
          </a:p>
          <a:p>
            <a:pPr algn="just">
              <a:lnSpc>
                <a:spcPts val="4510"/>
              </a:lnSpc>
              <a:spcBef>
                <a:spcPct val="0"/>
              </a:spcBef>
            </a:pPr>
            <a:r>
              <a:rPr lang="en-US" sz="4510">
                <a:solidFill>
                  <a:srgbClr val="000000"/>
                </a:solidFill>
                <a:latin typeface="Helvetica World Bold"/>
              </a:rPr>
              <a:t>     JUMPER WIRES</a:t>
            </a:r>
          </a:p>
          <a:p>
            <a:pPr algn="just">
              <a:lnSpc>
                <a:spcPts val="4510"/>
              </a:lnSpc>
              <a:spcBef>
                <a:spcPct val="0"/>
              </a:spcBef>
            </a:pPr>
            <a:endParaRPr lang="en-US" sz="4510">
              <a:solidFill>
                <a:srgbClr val="000000"/>
              </a:solidFill>
              <a:latin typeface="Helvetica World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586562" y="1096260"/>
            <a:ext cx="10620170" cy="1330324"/>
          </a:xfrm>
          <a:prstGeom prst="rect">
            <a:avLst/>
          </a:prstGeom>
        </p:spPr>
        <p:txBody>
          <a:bodyPr lIns="0" tIns="0" rIns="0" bIns="0" rtlCol="0" anchor="t">
            <a:spAutoFit/>
          </a:bodyPr>
          <a:lstStyle/>
          <a:p>
            <a:pPr algn="ctr">
              <a:lnSpc>
                <a:spcPts val="9999"/>
              </a:lnSpc>
            </a:pPr>
            <a:r>
              <a:rPr lang="en-US" sz="9999">
                <a:solidFill>
                  <a:srgbClr val="227C9D"/>
                </a:solidFill>
                <a:latin typeface="Kollektif Bold"/>
              </a:rPr>
              <a:t>WORKING </a:t>
            </a:r>
          </a:p>
        </p:txBody>
      </p:sp>
      <p:sp>
        <p:nvSpPr>
          <p:cNvPr id="3" name="Freeform 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4947463" y="3808672"/>
            <a:ext cx="13141460" cy="3462119"/>
          </a:xfrm>
          <a:prstGeom prst="rect">
            <a:avLst/>
          </a:prstGeom>
        </p:spPr>
        <p:txBody>
          <a:bodyPr lIns="0" tIns="0" rIns="0" bIns="0" rtlCol="0" anchor="t">
            <a:spAutoFit/>
          </a:bodyPr>
          <a:lstStyle/>
          <a:p>
            <a:pPr algn="ctr">
              <a:lnSpc>
                <a:spcPts val="3953"/>
              </a:lnSpc>
            </a:pPr>
            <a:r>
              <a:rPr lang="en-US" sz="3162" spc="420" dirty="0">
                <a:solidFill>
                  <a:srgbClr val="48CFAE"/>
                </a:solidFill>
                <a:latin typeface="Helvetica World"/>
              </a:rPr>
              <a:t>T</a:t>
            </a:r>
            <a:r>
              <a:rPr lang="en-US" sz="3162" spc="420" dirty="0">
                <a:solidFill>
                  <a:srgbClr val="227C9D"/>
                </a:solidFill>
                <a:latin typeface="Helvetica World"/>
              </a:rPr>
              <a:t>HE SYSTEM WORKS BY USING THE ULTRASONIC SENSOR TO DETECT THE PRESENCE OF A CAR. WHEN A CAR IS DETECTED AT A CERTAIN DISTANCE, THE SERVO MOTOR, WHICH ACTS AS THE GATE, WILL OPEN. AFTER A SHORT DELAY, ALLOWING THE CAR TO PASS THROUGH, THE SERVO MOTOR WILL CLOSE THE GATE</a:t>
            </a:r>
            <a:r>
              <a:rPr lang="en-US" sz="3162" spc="420" dirty="0">
                <a:solidFill>
                  <a:srgbClr val="48CFAE"/>
                </a:solidFill>
                <a:latin typeface="Helvetica World"/>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7889052" y="1939841"/>
            <a:ext cx="9370248" cy="5637637"/>
          </a:xfrm>
          <a:custGeom>
            <a:avLst/>
            <a:gdLst/>
            <a:ahLst/>
            <a:cxnLst/>
            <a:rect l="l" t="t" r="r" b="b"/>
            <a:pathLst>
              <a:path w="9370248" h="5637637">
                <a:moveTo>
                  <a:pt x="0" y="0"/>
                </a:moveTo>
                <a:lnTo>
                  <a:pt x="9370248" y="0"/>
                </a:lnTo>
                <a:lnTo>
                  <a:pt x="9370248" y="5637637"/>
                </a:lnTo>
                <a:lnTo>
                  <a:pt x="0" y="5637637"/>
                </a:lnTo>
                <a:lnTo>
                  <a:pt x="0" y="0"/>
                </a:lnTo>
                <a:close/>
              </a:path>
            </a:pathLst>
          </a:custGeom>
          <a:blipFill>
            <a:blip r:embed="rId2"/>
            <a:stretch>
              <a:fillRect/>
            </a:stretch>
          </a:blipFill>
        </p:spPr>
      </p:sp>
      <p:sp>
        <p:nvSpPr>
          <p:cNvPr id="11" name="TextBox 11"/>
          <p:cNvSpPr txBox="1"/>
          <p:nvPr/>
        </p:nvSpPr>
        <p:spPr>
          <a:xfrm>
            <a:off x="541904" y="1665242"/>
            <a:ext cx="6616593" cy="559690"/>
          </a:xfrm>
          <a:prstGeom prst="rect">
            <a:avLst/>
          </a:prstGeom>
        </p:spPr>
        <p:txBody>
          <a:bodyPr lIns="0" tIns="0" rIns="0" bIns="0" rtlCol="0" anchor="t">
            <a:spAutoFit/>
          </a:bodyPr>
          <a:lstStyle/>
          <a:p>
            <a:pPr algn="l">
              <a:lnSpc>
                <a:spcPts val="4158"/>
              </a:lnSpc>
            </a:pPr>
            <a:r>
              <a:rPr lang="en-US" sz="4200">
                <a:solidFill>
                  <a:srgbClr val="FE6D73"/>
                </a:solidFill>
                <a:latin typeface="Kollektif Bold"/>
              </a:rPr>
              <a:t>CIRCUIT CONNECTIONS</a:t>
            </a:r>
          </a:p>
        </p:txBody>
      </p:sp>
      <p:sp>
        <p:nvSpPr>
          <p:cNvPr id="12" name="TextBox 12"/>
          <p:cNvSpPr txBox="1"/>
          <p:nvPr/>
        </p:nvSpPr>
        <p:spPr>
          <a:xfrm>
            <a:off x="13821020" y="8832267"/>
            <a:ext cx="2915093" cy="291465"/>
          </a:xfrm>
          <a:prstGeom prst="rect">
            <a:avLst/>
          </a:prstGeom>
        </p:spPr>
        <p:txBody>
          <a:bodyPr lIns="0" tIns="0" rIns="0" bIns="0" rtlCol="0" anchor="t">
            <a:spAutoFit/>
          </a:bodyPr>
          <a:lstStyle/>
          <a:p>
            <a:pPr algn="ctr">
              <a:lnSpc>
                <a:spcPts val="2100"/>
              </a:lnSpc>
            </a:pPr>
            <a:r>
              <a:rPr lang="en-US" sz="2100">
                <a:solidFill>
                  <a:srgbClr val="FFFFFF"/>
                </a:solidFill>
                <a:latin typeface="Kollektif Bold"/>
              </a:rPr>
              <a:t>03 - SOCIAL MEDIA</a:t>
            </a:r>
          </a:p>
        </p:txBody>
      </p:sp>
      <p:sp>
        <p:nvSpPr>
          <p:cNvPr id="13" name="TextBox 13"/>
          <p:cNvSpPr txBox="1"/>
          <p:nvPr/>
        </p:nvSpPr>
        <p:spPr>
          <a:xfrm>
            <a:off x="7612483" y="8838457"/>
            <a:ext cx="2915093" cy="291465"/>
          </a:xfrm>
          <a:prstGeom prst="rect">
            <a:avLst/>
          </a:prstGeom>
        </p:spPr>
        <p:txBody>
          <a:bodyPr lIns="0" tIns="0" rIns="0" bIns="0" rtlCol="0" anchor="t">
            <a:spAutoFit/>
          </a:bodyPr>
          <a:lstStyle/>
          <a:p>
            <a:pPr algn="ctr">
              <a:lnSpc>
                <a:spcPts val="2100"/>
              </a:lnSpc>
            </a:pPr>
            <a:r>
              <a:rPr lang="en-US" sz="2100">
                <a:solidFill>
                  <a:srgbClr val="FFFFFF"/>
                </a:solidFill>
                <a:latin typeface="Kollektif Bold"/>
              </a:rPr>
              <a:t>01 - BRANDING</a:t>
            </a:r>
          </a:p>
        </p:txBody>
      </p:sp>
      <p:sp>
        <p:nvSpPr>
          <p:cNvPr id="14" name="TextBox 14"/>
          <p:cNvSpPr txBox="1"/>
          <p:nvPr/>
        </p:nvSpPr>
        <p:spPr>
          <a:xfrm>
            <a:off x="163518" y="2849009"/>
            <a:ext cx="6316463" cy="3206642"/>
          </a:xfrm>
          <a:prstGeom prst="rect">
            <a:avLst/>
          </a:prstGeom>
        </p:spPr>
        <p:txBody>
          <a:bodyPr lIns="0" tIns="0" rIns="0" bIns="0" rtlCol="0" anchor="t">
            <a:spAutoFit/>
          </a:bodyPr>
          <a:lstStyle/>
          <a:p>
            <a:pPr algn="ctr">
              <a:lnSpc>
                <a:spcPts val="3228"/>
              </a:lnSpc>
              <a:spcBef>
                <a:spcPct val="0"/>
              </a:spcBef>
            </a:pPr>
            <a:r>
              <a:rPr lang="en-US" sz="3228">
                <a:solidFill>
                  <a:srgbClr val="000000"/>
                </a:solidFill>
                <a:latin typeface="Helvetica World Bold"/>
              </a:rPr>
              <a:t> TRIGGER PIN  --- DIGITAL PIN 6</a:t>
            </a:r>
          </a:p>
          <a:p>
            <a:pPr algn="ctr">
              <a:lnSpc>
                <a:spcPts val="3228"/>
              </a:lnSpc>
              <a:spcBef>
                <a:spcPct val="0"/>
              </a:spcBef>
            </a:pPr>
            <a:r>
              <a:rPr lang="en-US" sz="3228">
                <a:solidFill>
                  <a:srgbClr val="000000"/>
                </a:solidFill>
                <a:latin typeface="Helvetica World Bold"/>
              </a:rPr>
              <a:t>  </a:t>
            </a:r>
          </a:p>
          <a:p>
            <a:pPr algn="ctr">
              <a:lnSpc>
                <a:spcPts val="3228"/>
              </a:lnSpc>
              <a:spcBef>
                <a:spcPct val="0"/>
              </a:spcBef>
            </a:pPr>
            <a:r>
              <a:rPr lang="en-US" sz="3228">
                <a:solidFill>
                  <a:srgbClr val="000000"/>
                </a:solidFill>
                <a:latin typeface="Helvetica World Bold"/>
              </a:rPr>
              <a:t>  ECHO PIN     --- DIGITAL PIN 7</a:t>
            </a:r>
          </a:p>
          <a:p>
            <a:pPr algn="ctr">
              <a:lnSpc>
                <a:spcPts val="3228"/>
              </a:lnSpc>
              <a:spcBef>
                <a:spcPct val="0"/>
              </a:spcBef>
            </a:pPr>
            <a:r>
              <a:rPr lang="en-US" sz="3228">
                <a:solidFill>
                  <a:srgbClr val="000000"/>
                </a:solidFill>
                <a:latin typeface="Helvetica World Bold"/>
              </a:rPr>
              <a:t>  </a:t>
            </a:r>
          </a:p>
          <a:p>
            <a:pPr algn="ctr">
              <a:lnSpc>
                <a:spcPts val="3228"/>
              </a:lnSpc>
              <a:spcBef>
                <a:spcPct val="0"/>
              </a:spcBef>
            </a:pPr>
            <a:r>
              <a:rPr lang="en-US" sz="3228">
                <a:solidFill>
                  <a:srgbClr val="000000"/>
                </a:solidFill>
                <a:latin typeface="Helvetica World Bold"/>
              </a:rPr>
              <a:t>  VCC       --- 5V </a:t>
            </a:r>
          </a:p>
          <a:p>
            <a:pPr algn="ctr">
              <a:lnSpc>
                <a:spcPts val="3228"/>
              </a:lnSpc>
              <a:spcBef>
                <a:spcPct val="0"/>
              </a:spcBef>
            </a:pPr>
            <a:r>
              <a:rPr lang="en-US" sz="3228">
                <a:solidFill>
                  <a:srgbClr val="000000"/>
                </a:solidFill>
                <a:latin typeface="Helvetica World Bold"/>
              </a:rPr>
              <a:t>  </a:t>
            </a:r>
          </a:p>
          <a:p>
            <a:pPr algn="ctr">
              <a:lnSpc>
                <a:spcPts val="3228"/>
              </a:lnSpc>
              <a:spcBef>
                <a:spcPct val="0"/>
              </a:spcBef>
            </a:pPr>
            <a:r>
              <a:rPr lang="en-US" sz="3228">
                <a:solidFill>
                  <a:srgbClr val="000000"/>
                </a:solidFill>
                <a:latin typeface="Helvetica World Bold"/>
              </a:rPr>
              <a:t>  GND          --- GND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300E0B-BF21-9EB6-C98F-D838B9A02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647700"/>
            <a:ext cx="19026149" cy="10782300"/>
          </a:xfrm>
          <a:prstGeom prst="rect">
            <a:avLst/>
          </a:prstGeom>
        </p:spPr>
      </p:pic>
    </p:spTree>
    <p:extLst>
      <p:ext uri="{BB962C8B-B14F-4D97-AF65-F5344CB8AC3E}">
        <p14:creationId xmlns:p14="http://schemas.microsoft.com/office/powerpoint/2010/main" val="1755920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028700" y="1261827"/>
            <a:ext cx="5038071" cy="3559266"/>
            <a:chOff x="0" y="0"/>
            <a:chExt cx="1048738" cy="740906"/>
          </a:xfrm>
        </p:grpSpPr>
        <p:sp>
          <p:nvSpPr>
            <p:cNvPr id="4" name="Freeform 4"/>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5" name="TextBox 5"/>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28700" y="5370657"/>
            <a:ext cx="5038071" cy="3559266"/>
            <a:chOff x="0" y="0"/>
            <a:chExt cx="1048738" cy="740906"/>
          </a:xfrm>
        </p:grpSpPr>
        <p:sp>
          <p:nvSpPr>
            <p:cNvPr id="7" name="Freeform 7"/>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8" name="TextBox 8"/>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692531" y="1261827"/>
            <a:ext cx="5038071" cy="3559266"/>
            <a:chOff x="0" y="0"/>
            <a:chExt cx="1048738" cy="740906"/>
          </a:xfrm>
        </p:grpSpPr>
        <p:sp>
          <p:nvSpPr>
            <p:cNvPr id="10" name="Freeform 10"/>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11" name="TextBox 11"/>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692531" y="5370657"/>
            <a:ext cx="5038071" cy="3559266"/>
            <a:chOff x="0" y="0"/>
            <a:chExt cx="1048738" cy="740906"/>
          </a:xfrm>
        </p:grpSpPr>
        <p:sp>
          <p:nvSpPr>
            <p:cNvPr id="13" name="Freeform 13"/>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14" name="TextBox 14"/>
            <p:cNvSpPr txBox="1"/>
            <p:nvPr/>
          </p:nvSpPr>
          <p:spPr>
            <a:xfrm>
              <a:off x="0" y="-38100"/>
              <a:ext cx="1048738" cy="779006"/>
            </a:xfrm>
            <a:prstGeom prst="rect">
              <a:avLst/>
            </a:prstGeom>
          </p:spPr>
          <p:txBody>
            <a:bodyPr lIns="50800" tIns="50800" rIns="50800" bIns="50800" rtlCol="0" anchor="ctr"/>
            <a:lstStyle/>
            <a:p>
              <a:pPr algn="ctr">
                <a:lnSpc>
                  <a:spcPts val="2939"/>
                </a:lnSpc>
              </a:pPr>
              <a:r>
                <a:rPr lang="en-US" sz="2099">
                  <a:solidFill>
                    <a:srgbClr val="000000"/>
                  </a:solidFill>
                  <a:latin typeface="Open Sans Bold"/>
                </a:rPr>
                <a:t>toll tax system using Arduino ultrasonic sensors eliminates the need for toll booth operators to manually collect tolls from drivers, which increases efficiency and reduces the waiting time for drivers</a:t>
              </a:r>
            </a:p>
          </p:txBody>
        </p:sp>
      </p:grpSp>
      <p:grpSp>
        <p:nvGrpSpPr>
          <p:cNvPr id="15" name="Group 15"/>
          <p:cNvGrpSpPr/>
          <p:nvPr/>
        </p:nvGrpSpPr>
        <p:grpSpPr>
          <a:xfrm>
            <a:off x="1028700" y="1261827"/>
            <a:ext cx="5038071" cy="668736"/>
            <a:chOff x="0" y="0"/>
            <a:chExt cx="1048738" cy="139206"/>
          </a:xfrm>
        </p:grpSpPr>
        <p:sp>
          <p:nvSpPr>
            <p:cNvPr id="16" name="Freeform 16"/>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17" name="TextBox 17"/>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6692531" y="1261827"/>
            <a:ext cx="5038071" cy="668736"/>
            <a:chOff x="0" y="0"/>
            <a:chExt cx="1048738" cy="139206"/>
          </a:xfrm>
        </p:grpSpPr>
        <p:sp>
          <p:nvSpPr>
            <p:cNvPr id="19" name="Freeform 19"/>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0" name="TextBox 20"/>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6692531" y="5370657"/>
            <a:ext cx="5038071" cy="668736"/>
            <a:chOff x="0" y="0"/>
            <a:chExt cx="1048738" cy="139206"/>
          </a:xfrm>
        </p:grpSpPr>
        <p:sp>
          <p:nvSpPr>
            <p:cNvPr id="22" name="Freeform 22"/>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3" name="TextBox 23"/>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13311752" y="2611761"/>
            <a:ext cx="3032484" cy="6646539"/>
          </a:xfrm>
          <a:custGeom>
            <a:avLst/>
            <a:gdLst/>
            <a:ahLst/>
            <a:cxnLst/>
            <a:rect l="l" t="t" r="r" b="b"/>
            <a:pathLst>
              <a:path w="3032484" h="6646539">
                <a:moveTo>
                  <a:pt x="0" y="0"/>
                </a:moveTo>
                <a:lnTo>
                  <a:pt x="3032483" y="0"/>
                </a:lnTo>
                <a:lnTo>
                  <a:pt x="3032483" y="6646539"/>
                </a:lnTo>
                <a:lnTo>
                  <a:pt x="0" y="66465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TextBox 25"/>
          <p:cNvSpPr txBox="1"/>
          <p:nvPr/>
        </p:nvSpPr>
        <p:spPr>
          <a:xfrm>
            <a:off x="7062826" y="2372287"/>
            <a:ext cx="4137951" cy="2179320"/>
          </a:xfrm>
          <a:prstGeom prst="rect">
            <a:avLst/>
          </a:prstGeom>
        </p:spPr>
        <p:txBody>
          <a:bodyPr lIns="0" tIns="0" rIns="0" bIns="0" rtlCol="0" anchor="t">
            <a:spAutoFit/>
          </a:bodyPr>
          <a:lstStyle/>
          <a:p>
            <a:pPr marL="0" lvl="0" indent="0" algn="ctr">
              <a:lnSpc>
                <a:spcPts val="3509"/>
              </a:lnSpc>
              <a:spcBef>
                <a:spcPct val="0"/>
              </a:spcBef>
            </a:pPr>
            <a:r>
              <a:rPr lang="en-US" sz="2599" spc="155">
                <a:solidFill>
                  <a:srgbClr val="000000"/>
                </a:solidFill>
                <a:latin typeface="DM Sans"/>
              </a:rPr>
              <a:t>T</a:t>
            </a:r>
            <a:r>
              <a:rPr lang="en-US" sz="2599" spc="155">
                <a:solidFill>
                  <a:srgbClr val="000000"/>
                </a:solidFill>
                <a:latin typeface="DM Sans Bold"/>
              </a:rPr>
              <a:t>he system can manage vehicle entry and exit automatically, simplifying the parking and tolling process</a:t>
            </a:r>
          </a:p>
        </p:txBody>
      </p:sp>
      <p:sp>
        <p:nvSpPr>
          <p:cNvPr id="26" name="TextBox 26"/>
          <p:cNvSpPr txBox="1"/>
          <p:nvPr/>
        </p:nvSpPr>
        <p:spPr>
          <a:xfrm>
            <a:off x="1472501" y="6068868"/>
            <a:ext cx="4137951" cy="2617470"/>
          </a:xfrm>
          <a:prstGeom prst="rect">
            <a:avLst/>
          </a:prstGeom>
        </p:spPr>
        <p:txBody>
          <a:bodyPr lIns="0" tIns="0" rIns="0" bIns="0" rtlCol="0" anchor="t">
            <a:spAutoFit/>
          </a:bodyPr>
          <a:lstStyle/>
          <a:p>
            <a:pPr marL="0" lvl="0" indent="0" algn="ctr">
              <a:lnSpc>
                <a:spcPts val="3509"/>
              </a:lnSpc>
              <a:spcBef>
                <a:spcPct val="0"/>
              </a:spcBef>
            </a:pPr>
            <a:r>
              <a:rPr lang="en-US" sz="2599" spc="155">
                <a:solidFill>
                  <a:srgbClr val="000000"/>
                </a:solidFill>
                <a:latin typeface="DM Sans"/>
              </a:rPr>
              <a:t> </a:t>
            </a:r>
            <a:r>
              <a:rPr lang="en-US" sz="2599" spc="155">
                <a:solidFill>
                  <a:srgbClr val="000000"/>
                </a:solidFill>
                <a:latin typeface="DM Sans Bold"/>
              </a:rPr>
              <a:t>Automated systems can minimize human error, reducing the likelihood of accidents during parking and toll processing</a:t>
            </a:r>
          </a:p>
        </p:txBody>
      </p:sp>
      <p:sp>
        <p:nvSpPr>
          <p:cNvPr id="27" name="Freeform 27"/>
          <p:cNvSpPr/>
          <p:nvPr/>
        </p:nvSpPr>
        <p:spPr>
          <a:xfrm>
            <a:off x="4580296" y="-1616873"/>
            <a:ext cx="4224468" cy="2645573"/>
          </a:xfrm>
          <a:custGeom>
            <a:avLst/>
            <a:gdLst/>
            <a:ahLst/>
            <a:cxnLst/>
            <a:rect l="l" t="t" r="r" b="b"/>
            <a:pathLst>
              <a:path w="4224468" h="2645573">
                <a:moveTo>
                  <a:pt x="0" y="0"/>
                </a:moveTo>
                <a:lnTo>
                  <a:pt x="4224469" y="0"/>
                </a:lnTo>
                <a:lnTo>
                  <a:pt x="4224469" y="2645573"/>
                </a:lnTo>
                <a:lnTo>
                  <a:pt x="0" y="264557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8" name="Freeform 28"/>
          <p:cNvSpPr/>
          <p:nvPr/>
        </p:nvSpPr>
        <p:spPr>
          <a:xfrm>
            <a:off x="8285780"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9" name="Freeform 29"/>
          <p:cNvSpPr/>
          <p:nvPr/>
        </p:nvSpPr>
        <p:spPr>
          <a:xfrm rot="-5400000">
            <a:off x="12134412" y="9245030"/>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30" name="Freeform 30"/>
          <p:cNvSpPr/>
          <p:nvPr/>
        </p:nvSpPr>
        <p:spPr>
          <a:xfrm>
            <a:off x="-1558320"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31" name="Freeform 31"/>
          <p:cNvSpPr/>
          <p:nvPr/>
        </p:nvSpPr>
        <p:spPr>
          <a:xfrm>
            <a:off x="17259300" y="7433853"/>
            <a:ext cx="1794966" cy="1932669"/>
          </a:xfrm>
          <a:custGeom>
            <a:avLst/>
            <a:gdLst/>
            <a:ahLst/>
            <a:cxnLst/>
            <a:rect l="l" t="t" r="r" b="b"/>
            <a:pathLst>
              <a:path w="1794966" h="1932669">
                <a:moveTo>
                  <a:pt x="0" y="0"/>
                </a:moveTo>
                <a:lnTo>
                  <a:pt x="1794966" y="0"/>
                </a:lnTo>
                <a:lnTo>
                  <a:pt x="1794966" y="1932669"/>
                </a:lnTo>
                <a:lnTo>
                  <a:pt x="0" y="193266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32" name="Freeform 32"/>
          <p:cNvSpPr/>
          <p:nvPr/>
        </p:nvSpPr>
        <p:spPr>
          <a:xfrm>
            <a:off x="-744232" y="460501"/>
            <a:ext cx="1488463" cy="1602652"/>
          </a:xfrm>
          <a:custGeom>
            <a:avLst/>
            <a:gdLst/>
            <a:ahLst/>
            <a:cxnLst/>
            <a:rect l="l" t="t" r="r" b="b"/>
            <a:pathLst>
              <a:path w="1488463" h="1602652">
                <a:moveTo>
                  <a:pt x="0" y="0"/>
                </a:moveTo>
                <a:lnTo>
                  <a:pt x="1488464" y="0"/>
                </a:lnTo>
                <a:lnTo>
                  <a:pt x="1488464" y="1602652"/>
                </a:lnTo>
                <a:lnTo>
                  <a:pt x="0" y="160265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33" name="TextBox 33"/>
          <p:cNvSpPr txBox="1"/>
          <p:nvPr/>
        </p:nvSpPr>
        <p:spPr>
          <a:xfrm>
            <a:off x="1599289" y="2359821"/>
            <a:ext cx="3884374" cy="1692967"/>
          </a:xfrm>
          <a:prstGeom prst="rect">
            <a:avLst/>
          </a:prstGeom>
        </p:spPr>
        <p:txBody>
          <a:bodyPr lIns="0" tIns="0" rIns="0" bIns="0" rtlCol="0" anchor="t">
            <a:spAutoFit/>
          </a:bodyPr>
          <a:lstStyle/>
          <a:p>
            <a:pPr algn="ctr">
              <a:lnSpc>
                <a:spcPts val="2431"/>
              </a:lnSpc>
              <a:spcBef>
                <a:spcPct val="0"/>
              </a:spcBef>
            </a:pPr>
            <a:r>
              <a:rPr lang="en-US" sz="2431" dirty="0">
                <a:solidFill>
                  <a:srgbClr val="000000"/>
                </a:solidFill>
                <a:latin typeface="Helvetica World Bold"/>
              </a:rPr>
              <a:t> REDUCE TRAFFIC CONGESTION AND WAITING TIMES AT TOLL PLAZAS COMPARED TO MANUAL SYSTEMS</a:t>
            </a:r>
          </a:p>
        </p:txBody>
      </p:sp>
      <p:sp>
        <p:nvSpPr>
          <p:cNvPr id="34" name="TextBox 34"/>
          <p:cNvSpPr txBox="1"/>
          <p:nvPr/>
        </p:nvSpPr>
        <p:spPr>
          <a:xfrm>
            <a:off x="12016352" y="551111"/>
            <a:ext cx="5262749" cy="860575"/>
          </a:xfrm>
          <a:prstGeom prst="rect">
            <a:avLst/>
          </a:prstGeom>
        </p:spPr>
        <p:txBody>
          <a:bodyPr lIns="0" tIns="0" rIns="0" bIns="0" rtlCol="0" anchor="t">
            <a:spAutoFit/>
          </a:bodyPr>
          <a:lstStyle/>
          <a:p>
            <a:pPr algn="ctr">
              <a:lnSpc>
                <a:spcPts val="5880"/>
              </a:lnSpc>
              <a:spcBef>
                <a:spcPct val="0"/>
              </a:spcBef>
            </a:pPr>
            <a:r>
              <a:rPr lang="en-US" sz="5880">
                <a:solidFill>
                  <a:srgbClr val="000000"/>
                </a:solidFill>
                <a:latin typeface="Helvetica World Bold"/>
              </a:rPr>
              <a:t>ADVANTAGES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0819907" y="1950456"/>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0256115" y="2639048"/>
            <a:ext cx="7181225" cy="5008904"/>
          </a:xfrm>
          <a:custGeom>
            <a:avLst/>
            <a:gdLst/>
            <a:ahLst/>
            <a:cxnLst/>
            <a:rect l="l" t="t" r="r" b="b"/>
            <a:pathLst>
              <a:path w="7181225" h="5008904">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28700" y="1457061"/>
            <a:ext cx="8751165" cy="1177290"/>
          </a:xfrm>
          <a:prstGeom prst="rect">
            <a:avLst/>
          </a:prstGeom>
        </p:spPr>
        <p:txBody>
          <a:bodyPr lIns="0" tIns="0" rIns="0" bIns="0" rtlCol="0" anchor="t">
            <a:spAutoFit/>
          </a:bodyPr>
          <a:lstStyle/>
          <a:p>
            <a:pPr algn="l">
              <a:lnSpc>
                <a:spcPts val="8730"/>
              </a:lnSpc>
            </a:pPr>
            <a:r>
              <a:rPr lang="en-US" sz="9000">
                <a:solidFill>
                  <a:srgbClr val="000000"/>
                </a:solidFill>
                <a:latin typeface="DM Sans Bold"/>
              </a:rPr>
              <a:t>CONCLUSION:</a:t>
            </a:r>
          </a:p>
        </p:txBody>
      </p:sp>
      <p:sp>
        <p:nvSpPr>
          <p:cNvPr id="6" name="TextBox 6"/>
          <p:cNvSpPr txBox="1"/>
          <p:nvPr/>
        </p:nvSpPr>
        <p:spPr>
          <a:xfrm>
            <a:off x="450138" y="2993445"/>
            <a:ext cx="9805977" cy="4102987"/>
          </a:xfrm>
          <a:prstGeom prst="rect">
            <a:avLst/>
          </a:prstGeom>
        </p:spPr>
        <p:txBody>
          <a:bodyPr lIns="0" tIns="0" rIns="0" bIns="0" rtlCol="0" anchor="t">
            <a:spAutoFit/>
          </a:bodyPr>
          <a:lstStyle/>
          <a:p>
            <a:pPr algn="l">
              <a:lnSpc>
                <a:spcPts val="2534"/>
              </a:lnSpc>
              <a:spcBef>
                <a:spcPct val="0"/>
              </a:spcBef>
            </a:pPr>
            <a:r>
              <a:rPr lang="en-US" sz="2534" spc="354">
                <a:solidFill>
                  <a:srgbClr val="000000"/>
                </a:solidFill>
                <a:latin typeface="DM Sans"/>
              </a:rPr>
              <a:t>AN AUTOMATIC CAR PARKING TOOL GATE SYSTEM USING ARDUINO, A SERVO MOTOR, AND AN ULTRASONIC SENSOR IS AN EFFICIENT SOLUTION FOR AUTOMATING PARKING GATES. THE ULTRASONIC SENSOR DETECTS AN APPROACHING VEHICLE AND SENDS DATA TO THE ARDUINO, WHICH THEN CONTROLS THE SERVO MOTOR TO OPEN OR CLOSE THE GATE. THIS SYSTEM ENHANCES PARKING MANAGEMENT BY PROVIDING QUICK, RELIABLE ACCESS CONTROL, REDUCING THE NEED FOR MANUAL INTERVENTION. IT IS COST-EFFECTIVE, EASY TO IMPLEMENT, AND IMPROVES SECURITY AND CONVENIENCE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TotalTime>
  <Words>427</Words>
  <Application>Microsoft Office PowerPoint</Application>
  <PresentationFormat>Custom</PresentationFormat>
  <Paragraphs>35</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Open Sans Bold</vt:lpstr>
      <vt:lpstr>Arial</vt:lpstr>
      <vt:lpstr>Calibri</vt:lpstr>
      <vt:lpstr>Kollektif Bold</vt:lpstr>
      <vt:lpstr>Helvetica World Bold</vt:lpstr>
      <vt:lpstr>DM Sans</vt:lpstr>
      <vt:lpstr>Times New Roman</vt:lpstr>
      <vt:lpstr>Helvetica World</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car parking tollgate system</dc:title>
  <dc:creator>SAHITHI RAVULA</dc:creator>
  <cp:lastModifiedBy>SAHITHI RAVULA</cp:lastModifiedBy>
  <cp:revision>3</cp:revision>
  <dcterms:created xsi:type="dcterms:W3CDTF">2006-08-16T00:00:00Z</dcterms:created>
  <dcterms:modified xsi:type="dcterms:W3CDTF">2024-06-26T14:10:36Z</dcterms:modified>
  <dc:identifier>DAGJCBo7R3k</dc:identifier>
</cp:coreProperties>
</file>